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14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74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Lessons </a:t>
            </a:r>
            <a:r>
              <a:rPr lang="en-US" b="1" dirty="0" smtClean="0">
                <a:solidFill>
                  <a:schemeClr val="accent5"/>
                </a:solidFill>
              </a:rPr>
              <a:t>Learned and Experienced Gained </a:t>
            </a:r>
            <a:r>
              <a:rPr lang="en-US" b="1" dirty="0" smtClean="0">
                <a:solidFill>
                  <a:schemeClr val="accent5"/>
                </a:solidFill>
              </a:rPr>
              <a:t>by</a:t>
            </a:r>
            <a:r>
              <a:rPr lang="en-US" b="1" dirty="0" smtClean="0">
                <a:solidFill>
                  <a:schemeClr val="accent5"/>
                </a:solidFill>
              </a:rPr>
              <a:t/>
            </a:r>
            <a:br>
              <a:rPr lang="en-US" b="1" dirty="0" smtClean="0">
                <a:solidFill>
                  <a:schemeClr val="accent5"/>
                </a:solidFill>
              </a:rPr>
            </a:br>
            <a:r>
              <a:rPr lang="en-US" b="1" dirty="0" smtClean="0">
                <a:solidFill>
                  <a:schemeClr val="accent5"/>
                </a:solidFill>
              </a:rPr>
              <a:t>CAT B Course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8438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sz="6600" dirty="0" smtClean="0"/>
              <a:t>DAO QUOC KHANH</a:t>
            </a:r>
            <a:endParaRPr lang="en-US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8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7635273"/>
              </p:ext>
            </p:extLst>
          </p:nvPr>
        </p:nvGraphicFramePr>
        <p:xfrm>
          <a:off x="482600" y="2098224"/>
          <a:ext cx="8810245" cy="47597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02086"/>
                <a:gridCol w="6108159"/>
              </a:tblGrid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DAO</a:t>
                      </a:r>
                      <a:r>
                        <a:rPr lang="en-US" sz="2000" baseline="0" dirty="0" smtClean="0"/>
                        <a:t> QUOC KHANH</a:t>
                      </a:r>
                      <a:endParaRPr lang="en-US" sz="2000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2014</a:t>
                      </a:r>
                      <a:endParaRPr lang="en-US" sz="2000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Vietnam</a:t>
                      </a:r>
                      <a:endParaRPr lang="en-US" sz="2000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Vietnamese Hydrographic Office</a:t>
                      </a:r>
                      <a:endParaRPr lang="en-US" sz="2000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Deputy Head of Cartographic Section</a:t>
                      </a:r>
                      <a:endParaRPr lang="en-US" sz="2000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Managing</a:t>
                      </a:r>
                      <a:r>
                        <a:rPr lang="en-US" sz="2000" baseline="0" dirty="0" smtClean="0"/>
                        <a:t> a Team of cartographers and compilers for charting Vietnamese waters.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here! </a:t>
            </a:r>
            <a:endParaRPr lang="en-US" dirty="0"/>
          </a:p>
        </p:txBody>
      </p:sp>
      <p:pic>
        <p:nvPicPr>
          <p:cNvPr id="12" name="Picture 11" descr="fc05053ffb061d584417.jpg"/>
          <p:cNvPicPr>
            <a:picLocks noChangeAspect="1"/>
          </p:cNvPicPr>
          <p:nvPr/>
        </p:nvPicPr>
        <p:blipFill>
          <a:blip r:embed="rId4" cstate="print"/>
          <a:srcRect t="9530"/>
          <a:stretch>
            <a:fillRect/>
          </a:stretch>
        </p:blipFill>
        <p:spPr>
          <a:xfrm>
            <a:off x="9450388" y="2032000"/>
            <a:ext cx="2665412" cy="33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62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b="1" i="1" u="sng" dirty="0" smtClean="0"/>
              <a:t> </a:t>
            </a:r>
            <a:r>
              <a:rPr lang="fr-FR" sz="4000" b="1" i="1" u="sng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i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i="1" u="sng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i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i="1" u="sng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i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i="1" u="sng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i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i="1" u="sng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i="1" u="sng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Joint the Navy </a:t>
            </a:r>
            <a:r>
              <a:rPr lang="en-US" sz="3600" dirty="0" smtClean="0">
                <a:solidFill>
                  <a:srgbClr val="0070C0"/>
                </a:solidFill>
              </a:rPr>
              <a:t>in 2010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Course on Electronic Navigational Chart, UKHO, March 2012, UK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CAT B Cartography, UKHO 2014, </a:t>
            </a:r>
            <a:r>
              <a:rPr lang="en-US" sz="3600" dirty="0" smtClean="0">
                <a:solidFill>
                  <a:srgbClr val="0070C0"/>
                </a:solidFill>
              </a:rPr>
              <a:t>UK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Master of Cartography, Remote Sensing and GIS, Vietnam Science University, 2016, Hanoi, Vietnam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CAT A </a:t>
            </a:r>
            <a:r>
              <a:rPr lang="en-US" sz="3600" dirty="0" err="1" smtClean="0">
                <a:solidFill>
                  <a:srgbClr val="0070C0"/>
                </a:solidFill>
              </a:rPr>
              <a:t>Hydrography</a:t>
            </a:r>
            <a:r>
              <a:rPr lang="en-US" sz="3600" dirty="0" smtClean="0">
                <a:solidFill>
                  <a:srgbClr val="0070C0"/>
                </a:solidFill>
              </a:rPr>
              <a:t> 2018, NIH, GOA, INDIA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5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99414"/>
            <a:ext cx="10642600" cy="3660086"/>
          </a:xfrm>
        </p:spPr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chemeClr val="accent5"/>
                </a:solidFill>
              </a:rPr>
              <a:t>Point </a:t>
            </a:r>
            <a:r>
              <a:rPr lang="en-US" sz="4000" dirty="0" smtClean="0">
                <a:solidFill>
                  <a:schemeClr val="accent5"/>
                </a:solidFill>
              </a:rPr>
              <a:t>of view from chart users </a:t>
            </a:r>
          </a:p>
          <a:p>
            <a:r>
              <a:rPr lang="en-US" sz="4000" dirty="0" smtClean="0">
                <a:solidFill>
                  <a:schemeClr val="accent5"/>
                </a:solidFill>
              </a:rPr>
              <a:t>Comprehensive fundamental </a:t>
            </a:r>
            <a:r>
              <a:rPr lang="en-US" sz="4000" dirty="0" smtClean="0">
                <a:solidFill>
                  <a:schemeClr val="accent5"/>
                </a:solidFill>
              </a:rPr>
              <a:t>of chart construction</a:t>
            </a:r>
          </a:p>
          <a:p>
            <a:r>
              <a:rPr lang="en-US" sz="4000" dirty="0" smtClean="0">
                <a:solidFill>
                  <a:schemeClr val="accent5"/>
                </a:solidFill>
              </a:rPr>
              <a:t>Charting procedures and data assessment for the Hydrographic </a:t>
            </a:r>
            <a:r>
              <a:rPr lang="en-US" sz="4000" dirty="0" smtClean="0">
                <a:solidFill>
                  <a:schemeClr val="accent5"/>
                </a:solidFill>
              </a:rPr>
              <a:t>Office</a:t>
            </a:r>
          </a:p>
          <a:p>
            <a:r>
              <a:rPr lang="en-US" sz="4000" dirty="0" smtClean="0">
                <a:solidFill>
                  <a:schemeClr val="accent5"/>
                </a:solidFill>
              </a:rPr>
              <a:t>Arrangement and organizing a cartographic training  </a:t>
            </a:r>
          </a:p>
          <a:p>
            <a:endParaRPr lang="en-US" sz="3600" dirty="0">
              <a:solidFill>
                <a:schemeClr val="accent5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238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5"/>
                </a:solidFill>
              </a:rPr>
              <a:t>Enhancing </a:t>
            </a:r>
            <a:r>
              <a:rPr lang="en-US" sz="3600" dirty="0" smtClean="0">
                <a:solidFill>
                  <a:schemeClr val="accent5"/>
                </a:solidFill>
              </a:rPr>
              <a:t>the network of NIPPON </a:t>
            </a:r>
            <a:r>
              <a:rPr lang="en-US" sz="3600" dirty="0" smtClean="0">
                <a:solidFill>
                  <a:schemeClr val="accent5"/>
                </a:solidFill>
              </a:rPr>
              <a:t>Foundation members in Cartography and </a:t>
            </a:r>
            <a:r>
              <a:rPr lang="en-US" sz="3600" dirty="0" err="1" smtClean="0">
                <a:solidFill>
                  <a:schemeClr val="accent5"/>
                </a:solidFill>
              </a:rPr>
              <a:t>Hydrography</a:t>
            </a:r>
            <a:endParaRPr lang="en-US" sz="3600" dirty="0" smtClean="0">
              <a:solidFill>
                <a:schemeClr val="accent5"/>
              </a:solidFill>
            </a:endParaRPr>
          </a:p>
          <a:p>
            <a:r>
              <a:rPr lang="en-US" sz="3600" dirty="0" smtClean="0">
                <a:solidFill>
                  <a:schemeClr val="accent5"/>
                </a:solidFill>
              </a:rPr>
              <a:t>Making smooth transition from S-57 ENC to S-101 ENC</a:t>
            </a:r>
          </a:p>
          <a:p>
            <a:r>
              <a:rPr lang="en-US" sz="3600" dirty="0" smtClean="0">
                <a:solidFill>
                  <a:schemeClr val="accent5"/>
                </a:solidFill>
              </a:rPr>
              <a:t> Sharing maritime information for the safety of navigation</a:t>
            </a:r>
            <a:endParaRPr lang="en-US" sz="3600" dirty="0">
              <a:solidFill>
                <a:schemeClr val="accent5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587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999" y="3261278"/>
            <a:ext cx="7315201" cy="646814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THANK YOU</a:t>
            </a:r>
            <a:endParaRPr lang="en-US" sz="88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587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216</Words>
  <Application>Microsoft Office PowerPoint</Application>
  <PresentationFormat>Custom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Lessons Learned and Experienced Gained by CAT B Course</vt:lpstr>
      <vt:lpstr> Self introduction</vt:lpstr>
      <vt:lpstr> My career path and projects / Achievements</vt:lpstr>
      <vt:lpstr>Lessons learned from CHART Course</vt:lpstr>
      <vt:lpstr>Suggestion for the future</vt:lpstr>
      <vt:lpstr>THANK YOU</vt:lpstr>
    </vt:vector>
  </TitlesOfParts>
  <Company>IHO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phandoi13</cp:lastModifiedBy>
  <cp:revision>25</cp:revision>
  <dcterms:created xsi:type="dcterms:W3CDTF">2019-10-04T14:42:16Z</dcterms:created>
  <dcterms:modified xsi:type="dcterms:W3CDTF">2019-10-25T06:55:08Z</dcterms:modified>
</cp:coreProperties>
</file>